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vml" ContentType="application/vnd.openxmlformats-officedocument.vmlDrawin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6" r:id="rId1"/>
  </p:sldMasterIdLst>
  <p:notesMasterIdLst>
    <p:notesMasterId r:id="rId18"/>
  </p:notesMasterIdLst>
  <p:handoutMasterIdLst>
    <p:handoutMasterId r:id="rId19"/>
  </p:handoutMasterIdLst>
  <p:sldIdLst>
    <p:sldId id="625" r:id="rId2"/>
    <p:sldId id="686" r:id="rId3"/>
    <p:sldId id="628" r:id="rId4"/>
    <p:sldId id="688" r:id="rId5"/>
    <p:sldId id="687" r:id="rId6"/>
    <p:sldId id="691" r:id="rId7"/>
    <p:sldId id="689" r:id="rId8"/>
    <p:sldId id="692" r:id="rId9"/>
    <p:sldId id="698" r:id="rId10"/>
    <p:sldId id="693" r:id="rId11"/>
    <p:sldId id="694" r:id="rId12"/>
    <p:sldId id="695" r:id="rId13"/>
    <p:sldId id="696" r:id="rId14"/>
    <p:sldId id="697" r:id="rId15"/>
    <p:sldId id="690" r:id="rId16"/>
    <p:sldId id="639" r:id="rId1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00EF00"/>
    <a:srgbClr val="3333FF"/>
    <a:srgbClr val="951F34"/>
    <a:srgbClr val="9F1342"/>
    <a:srgbClr val="E3E6E6"/>
    <a:srgbClr val="A40045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 autoAdjust="0"/>
    <p:restoredTop sz="85820" autoAdjust="0"/>
  </p:normalViewPr>
  <p:slideViewPr>
    <p:cSldViewPr>
      <p:cViewPr varScale="1">
        <p:scale>
          <a:sx n="127" d="100"/>
          <a:sy n="127" d="100"/>
        </p:scale>
        <p:origin x="18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2372"/>
    </p:cViewPr>
  </p:sorterViewPr>
  <p:notesViewPr>
    <p:cSldViewPr>
      <p:cViewPr varScale="1">
        <p:scale>
          <a:sx n="45" d="100"/>
          <a:sy n="45" d="100"/>
        </p:scale>
        <p:origin x="-1492" y="-7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6" tIns="46569" rIns="93136" bIns="4656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6" tIns="46569" rIns="93136" bIns="4656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6" tIns="46569" rIns="93136" bIns="4656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6" tIns="46569" rIns="93136" bIns="4656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F4B9D031-2075-4498-9A33-93AA4F61C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718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6" tIns="46569" rIns="93136" bIns="4656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6" tIns="46569" rIns="93136" bIns="4656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6" tIns="46569" rIns="93136" bIns="465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6" tIns="46569" rIns="93136" bIns="4656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6" tIns="46569" rIns="93136" bIns="4656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5BCDE61-58C6-416B-9F39-6E717D602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721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80" charset="-128"/>
        <a:cs typeface="ヒラギノ角ゴ Pro W3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80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80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80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-80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DE41F9-B758-47CC-92B5-589F77BE6A28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965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965635" name="备注占位符 2"/>
          <p:cNvSpPr>
            <a:spLocks noGrp="1"/>
          </p:cNvSpPr>
          <p:nvPr>
            <p:ph type="body" idx="1"/>
          </p:nvPr>
        </p:nvSpPr>
        <p:spPr>
          <a:xfrm>
            <a:off x="700727" y="4416764"/>
            <a:ext cx="5608947" cy="4183163"/>
          </a:xfrm>
        </p:spPr>
        <p:txBody>
          <a:bodyPr lIns="89828" tIns="44914" rIns="89828" bIns="44914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0116" name="灯片编号占位符 3"/>
          <p:cNvSpPr txBox="1">
            <a:spLocks noGrp="1"/>
          </p:cNvSpPr>
          <p:nvPr/>
        </p:nvSpPr>
        <p:spPr bwMode="auto">
          <a:xfrm>
            <a:off x="3972351" y="8829201"/>
            <a:ext cx="3036482" cy="46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28" tIns="44914" rIns="89828" bIns="44914" anchor="b"/>
          <a:lstStyle>
            <a:lvl1pPr algn="l" defTabSz="955675">
              <a:defRPr sz="24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  <a:lvl2pPr marL="776288" indent="-298450" algn="l" defTabSz="955675">
              <a:defRPr sz="24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2pPr>
            <a:lvl3pPr marL="1193800" indent="-238125" algn="l" defTabSz="955675">
              <a:defRPr sz="24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3pPr>
            <a:lvl4pPr marL="1671638" indent="-239713" algn="l" defTabSz="955675">
              <a:defRPr sz="24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4pPr>
            <a:lvl5pPr marL="2147888" indent="-238125" algn="l" defTabSz="955675">
              <a:defRPr sz="24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5pPr>
            <a:lvl6pPr marL="2605088" indent="-238125" defTabSz="9556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6pPr>
            <a:lvl7pPr marL="3062288" indent="-238125" defTabSz="9556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7pPr>
            <a:lvl8pPr marL="3519488" indent="-238125" defTabSz="9556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8pPr>
            <a:lvl9pPr marL="3976688" indent="-238125" defTabSz="9556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9pPr>
          </a:lstStyle>
          <a:p>
            <a:pPr algn="r"/>
            <a:fld id="{F3B30333-D767-4E5F-A727-346B81A7ACA8}" type="slidenum">
              <a:rPr lang="zh-CN" altLang="en-US" sz="1200">
                <a:latin typeface="Arial" charset="0"/>
              </a:rPr>
              <a:pPr algn="r"/>
              <a:t>1</a:t>
            </a:fld>
            <a:endParaRPr lang="en-US" altLang="zh-CN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1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ヒラギノ角ゴ Pro W3"/>
            </a:endParaRPr>
          </a:p>
        </p:txBody>
      </p:sp>
      <p:sp>
        <p:nvSpPr>
          <p:cNvPr id="552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AE679A-E297-40ED-8999-D8838EFA5205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D0906FA-A3CF-431A-A9F6-C7EA1F13EECC}" type="datetime8">
              <a:rPr lang="en-US" smtClean="0"/>
              <a:pPr>
                <a:defRPr/>
              </a:pPr>
              <a:t>12/19/17 3:33 PM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343CB-FA88-4BDA-B1A7-0648065AB0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EFB2B-4CBE-4C30-8144-8E7299D52E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4888A-174F-42AC-AB69-C4344CB7F7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3663"/>
            <a:ext cx="80772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1910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1910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019800"/>
            <a:ext cx="4800600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3663"/>
            <a:ext cx="80772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04800" y="1219200"/>
            <a:ext cx="8534400" cy="4800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6019800"/>
            <a:ext cx="4800600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ACB15-0BBF-4468-81CA-C59C0B34A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12F6D-E5FE-48BD-B3F4-BF3CFD70C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38773-EA4C-4C17-84A9-DAD0D7F2A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92226-BB55-4362-9237-65F63043D2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99735-1C4F-4CB6-A1B4-4FDA8FB1B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D1195-3A6B-47D9-BCD3-010D2D64F8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DD3B7-61B5-47DA-9F9E-37845354E7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FD3C2-F9EC-48B3-A8D2-86B06850B5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00200" y="6400800"/>
            <a:ext cx="7086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394450"/>
            <a:ext cx="1066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82872FE-3644-4D98-8032-F8F9CC992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A4004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152400"/>
            <a:ext cx="9144000" cy="381000"/>
          </a:xfrm>
          <a:prstGeom prst="rect">
            <a:avLst/>
          </a:prstGeom>
          <a:solidFill>
            <a:srgbClr val="40404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9F134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3" r:id="rId12"/>
    <p:sldLayoutId id="214748396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1F3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1F34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1F34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1F34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1F34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951F34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951F34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951F34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951F3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EAF1-0DB5-48D2-B51F-2C77DF3224CF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964610" name="Rectangle 2"/>
          <p:cNvSpPr>
            <a:spLocks noGrp="1" noChangeArrowheads="1"/>
          </p:cNvSpPr>
          <p:nvPr>
            <p:ph type="ctrTitle" idx="4294967295"/>
          </p:nvPr>
        </p:nvSpPr>
        <p:spPr bwMode="gray">
          <a:xfrm>
            <a:off x="0" y="4005263"/>
            <a:ext cx="8991600" cy="12954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Generating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Malware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Examples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Black-Box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Attacks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Based on GAN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subTitle" idx="4294967295"/>
          </p:nvPr>
        </p:nvSpPr>
        <p:spPr bwMode="gray">
          <a:xfrm>
            <a:off x="1100930" y="5212131"/>
            <a:ext cx="7357269" cy="1295400"/>
          </a:xfrm>
        </p:spPr>
        <p:txBody>
          <a:bodyPr/>
          <a:lstStyle/>
          <a:p>
            <a:pPr marL="0" indent="0" algn="ctr">
              <a:lnSpc>
                <a:spcPct val="115000"/>
              </a:lnSpc>
              <a:spcAft>
                <a:spcPts val="1200"/>
              </a:spcAft>
              <a:buFont typeface="Wingdings" pitchFamily="2" charset="2"/>
              <a:buNone/>
            </a:pP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School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Science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Technology</a:t>
            </a:r>
          </a:p>
          <a:p>
            <a:pPr marL="0" indent="0" algn="ctr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sz="2400" b="1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Hang</a:t>
            </a:r>
            <a:r>
              <a:rPr lang="zh-CN" altLang="en-US" sz="2400" b="1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Jie</a:t>
            </a:r>
            <a:r>
              <a:rPr lang="zh-CN" altLang="en-US" sz="2400" b="1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2017.12.23</a:t>
            </a:r>
            <a:endParaRPr lang="en-US" altLang="zh-CN" sz="2400" b="1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964612" name="Group 18"/>
          <p:cNvGrpSpPr>
            <a:grpSpLocks/>
          </p:cNvGrpSpPr>
          <p:nvPr/>
        </p:nvGrpSpPr>
        <p:grpSpPr bwMode="auto">
          <a:xfrm>
            <a:off x="0" y="633413"/>
            <a:ext cx="9144000" cy="3300412"/>
            <a:chOff x="0" y="390"/>
            <a:chExt cx="5760" cy="2202"/>
          </a:xfrm>
        </p:grpSpPr>
        <p:graphicFrame>
          <p:nvGraphicFramePr>
            <p:cNvPr id="964613" name="Object 2"/>
            <p:cNvGraphicFramePr>
              <a:graphicFrameLocks noChangeAspect="1"/>
            </p:cNvGraphicFramePr>
            <p:nvPr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8" name="Image" r:id="rId4" imgW="4241270" imgH="5396825" progId="">
                    <p:embed/>
                  </p:oleObj>
                </mc:Choice>
                <mc:Fallback>
                  <p:oleObj name="Image" r:id="rId4" imgW="4241270" imgH="539682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4614" name="Object 3"/>
            <p:cNvGraphicFramePr>
              <a:graphicFrameLocks noChangeAspect="1"/>
            </p:cNvGraphicFramePr>
            <p:nvPr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9" name="Image" r:id="rId6" imgW="3263492" imgH="4863492" progId="">
                    <p:embed/>
                  </p:oleObj>
                </mc:Choice>
                <mc:Fallback>
                  <p:oleObj name="Image" r:id="rId6" imgW="3263492" imgH="486349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4615" name="Object 4"/>
            <p:cNvGraphicFramePr>
              <a:graphicFrameLocks noChangeAspect="1"/>
            </p:cNvGraphicFramePr>
            <p:nvPr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50" name="Image" r:id="rId8" imgW="3492063" imgH="4926984" progId="">
                    <p:embed/>
                  </p:oleObj>
                </mc:Choice>
                <mc:Fallback>
                  <p:oleObj name="Image" r:id="rId8" imgW="3492063" imgH="492698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017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Experimental Results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2057400"/>
            <a:ext cx="6692900" cy="3468509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Cascade/Parallel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Ensemble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Experimental Results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Cascade/Parallel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Ensemble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1" y="1752600"/>
            <a:ext cx="8051800" cy="2260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9" y="4013200"/>
            <a:ext cx="7988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Experimental Results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Cascade/Parallel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Ensemble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785034"/>
            <a:ext cx="7937500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179668"/>
            <a:ext cx="4191000" cy="237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Experimental Results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MalGAN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62295"/>
            <a:ext cx="4772952" cy="2023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36830"/>
            <a:ext cx="3606663" cy="2606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71204"/>
            <a:ext cx="4343400" cy="20149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62" y="3852317"/>
            <a:ext cx="3603501" cy="24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57200" y="3203924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Future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endParaRPr kumimoji="1" lang="zh-CN" altLang="en-US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838200" y="1766835"/>
            <a:ext cx="8229600" cy="130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Black-Box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Attacks</a:t>
            </a:r>
          </a:p>
          <a:p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Cascade/Parallel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Ensemble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</a:p>
          <a:p>
            <a:r>
              <a:rPr kumimoji="1" lang="en-US" altLang="zh-CN" sz="2000" kern="0" dirty="0" err="1" smtClean="0">
                <a:latin typeface="Times New Roman" charset="0"/>
                <a:ea typeface="Times New Roman" charset="0"/>
                <a:cs typeface="Times New Roman" charset="0"/>
              </a:rPr>
              <a:t>MalGAN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endParaRPr kumimoji="1" lang="zh-CN" altLang="en-US" sz="2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838200" y="3800126"/>
            <a:ext cx="8229600" cy="221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Measures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Diversity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Substitute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Ensembles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Their</a:t>
            </a:r>
            <a:r>
              <a:rPr kumimoji="1" lang="zh-CN" altLang="en-US" sz="20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Relationship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Transferability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Generated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Examples</a:t>
            </a:r>
          </a:p>
          <a:p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Further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nvestigate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reason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examples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transfer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models</a:t>
            </a:r>
          </a:p>
          <a:p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some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optimal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defense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mechanisms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defending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machine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models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against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transferable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examples</a:t>
            </a:r>
            <a:endParaRPr kumimoji="1" lang="zh-CN" altLang="en-US" sz="2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457200" y="1162259"/>
            <a:ext cx="8229600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[1]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Papernot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N., McDaniel, P.,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Goodfellow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I.,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Jha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Berkay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Celik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Z., Swami, A.: Practical black-box attacks against machine learning. In: ASIACCS, pp: 506-519.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ACM, New York (2017) </a:t>
            </a:r>
            <a:endParaRPr lang="en-US" altLang="zh-CN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[2]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Papernot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N., McDaniel, P.: Transferability in machine learning: from phenomena to black-box attacks using adversarial samples.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preprint arXiv:1605.07277, 2016a. </a:t>
            </a: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[3]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Goodfellow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I.,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Shlens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Szegedy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C.: Explaining and harnessing adversarial examples. In: ICLR (2015) </a:t>
            </a: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[4]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Kurakin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K.,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Goodfellow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S.: Adversarial examples in the physical world.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In: ICLR (2017) </a:t>
            </a:r>
            <a:endParaRPr lang="en-US" altLang="zh-CN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[5]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Tramèr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F.,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Kurakin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A.,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Papernot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N.,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Boneh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D., McDaniel, P.: Ensemble Adversarial Training: Attacks and Defenses.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preprint arXiv:1705.07204, 2017 </a:t>
            </a:r>
            <a:endParaRPr lang="en-US" altLang="zh-CN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[6]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SZEGEDY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C., ZAREMBA, W., SUTSKEVER, I., BRUNA, J., ERHAN, D., GOODFELLOW, I., AND FERGUS, R. Intriguing properties of neural networks. ICLR (2013). </a:t>
            </a:r>
            <a:endParaRPr lang="en-US" altLang="zh-CN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[7]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Moosavi-Dezfooli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Fawzi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A.,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Frossard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A.: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Deepfool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: a simple and accurate method to fool deep neural networks. In: CVPR (2016) </a:t>
            </a: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[8]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Nicholas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Carlini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and David Wagner. Towards evaluating the robustness of neural networks. In: 2017 IEEE Symposium on Security and Privacy. IEEE(2017) </a:t>
            </a:r>
            <a:endParaRPr lang="en-US" altLang="zh-CN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[9]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Su J, Vargas D V,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Kouichi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S. One pixel attack for fooling deep neural networks[J]. 2017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[10]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Dang H, Huang Y, Chang E C. Evading Classifiers by Morphing in the Dark[C]// ACM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Sigsac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Conference.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ACM, 2017:119-133</a:t>
            </a: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[11]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Hu, </a:t>
            </a:r>
            <a:r>
              <a:rPr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Weiwei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 and Y. Tan. "Generating Adversarial Malware Examples for Black-Box Attacks Based on GAN." (2017).</a:t>
            </a:r>
          </a:p>
          <a:p>
            <a:pPr algn="just"/>
            <a:endParaRPr lang="en-US" altLang="zh-CN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altLang="zh-CN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altLang="zh-CN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altLang="zh-CN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altLang="zh-CN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altLang="zh-CN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8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7745F-8B08-4859-BA6E-43BFC55601A6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0A9CEA-C677-4A12-BA7D-1A979D7980AF}" type="datetime1">
              <a:rPr lang="zh-CN" altLang="en-US"/>
              <a:pPr/>
              <a:t>2017/12/19</a:t>
            </a:fld>
            <a:endParaRPr lang="en-US" altLang="zh-CN"/>
          </a:p>
        </p:txBody>
      </p:sp>
      <p:sp>
        <p:nvSpPr>
          <p:cNvPr id="1202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675687" cy="460851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zh-CN" altLang="en-US" sz="4000" dirty="0"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4000" dirty="0"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400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104" y="1905000"/>
            <a:ext cx="3422104" cy="34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7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95800"/>
          </a:xfrm>
        </p:spPr>
        <p:txBody>
          <a:bodyPr/>
          <a:lstStyle/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Ensemble-based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Black-Box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Attack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GAN-based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Black-Box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Attack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Experimental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Future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Work</a:t>
            </a: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FD3D1A-0D38-4598-866C-717764701D98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68548" y="4591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078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9E7BA-0D26-4B63-A2FD-A31657DC15E7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7427958-0EE4-41A6-A6D8-C8A9255C6DE8}" type="datetime1">
              <a:rPr lang="zh-CN" altLang="en-US"/>
              <a:pPr/>
              <a:t>2017/12/19</a:t>
            </a:fld>
            <a:endParaRPr lang="en-US" altLang="zh-CN"/>
          </a:p>
        </p:txBody>
      </p:sp>
      <p:sp>
        <p:nvSpPr>
          <p:cNvPr id="114483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Machine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3900" y="18288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Adversarial machine learning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 is a research field that lies at the intersection of </a:t>
            </a:r>
            <a:r>
              <a:rPr lang="en-US" altLang="zh-CN" dirty="0" smtClean="0">
                <a:solidFill>
                  <a:srgbClr val="FF2600"/>
                </a:solidFill>
                <a:latin typeface="Times New Roman" charset="0"/>
                <a:ea typeface="Times New Roman" charset="0"/>
                <a:cs typeface="Times New Roman" charset="0"/>
              </a:rPr>
              <a:t>machine</a:t>
            </a:r>
            <a:r>
              <a:rPr lang="zh-CN" altLang="en-US" dirty="0" smtClean="0">
                <a:solidFill>
                  <a:srgbClr val="FF26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solidFill>
                  <a:srgbClr val="FF2600"/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 and </a:t>
            </a:r>
            <a:r>
              <a:rPr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zh-CN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security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It aims to enable the safe adoption of machine learning techniques in adversarial settings like </a:t>
            </a:r>
            <a:r>
              <a:rPr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spam</a:t>
            </a:r>
            <a:r>
              <a:rPr lang="zh-CN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filtering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malware detection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 </a:t>
            </a:r>
            <a:r>
              <a:rPr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biometric</a:t>
            </a:r>
            <a:r>
              <a:rPr lang="zh-CN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recognition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43523"/>
            <a:ext cx="6629400" cy="32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Background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Black-Box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Attacks(Malware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Detecting)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03347" y="4548450"/>
            <a:ext cx="8229600" cy="56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Proposed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Approaches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276600" y="2048112"/>
            <a:ext cx="1752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Detector</a:t>
            </a:r>
            <a:r>
              <a:rPr kumimoji="1"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276600" y="3429000"/>
            <a:ext cx="1752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Detector</a:t>
            </a:r>
            <a:r>
              <a:rPr kumimoji="1"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828800" y="2249901"/>
                <a:ext cx="4500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249901"/>
                <a:ext cx="45000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828800" y="3657600"/>
                <a:ext cx="4248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57600"/>
                <a:ext cx="424800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096000" y="2249902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Reject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14422" y="3642211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Accept</a:t>
            </a:r>
          </a:p>
        </p:txBody>
      </p:sp>
      <p:cxnSp>
        <p:nvCxnSpPr>
          <p:cNvPr id="15" name="直线箭头连接符 14"/>
          <p:cNvCxnSpPr>
            <a:stCxn id="10" idx="3"/>
            <a:endCxn id="7" idx="1"/>
          </p:cNvCxnSpPr>
          <p:nvPr/>
        </p:nvCxnSpPr>
        <p:spPr>
          <a:xfrm>
            <a:off x="2278800" y="2496123"/>
            <a:ext cx="997800" cy="91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7" idx="3"/>
            <a:endCxn id="12" idx="1"/>
          </p:cNvCxnSpPr>
          <p:nvPr/>
        </p:nvCxnSpPr>
        <p:spPr>
          <a:xfrm>
            <a:off x="5029200" y="2505312"/>
            <a:ext cx="1066800" cy="6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11" idx="3"/>
            <a:endCxn id="8" idx="1"/>
          </p:cNvCxnSpPr>
          <p:nvPr/>
        </p:nvCxnSpPr>
        <p:spPr>
          <a:xfrm flipV="1">
            <a:off x="2253600" y="3886200"/>
            <a:ext cx="1023000" cy="3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8" idx="3"/>
            <a:endCxn id="13" idx="1"/>
          </p:cNvCxnSpPr>
          <p:nvPr/>
        </p:nvCxnSpPr>
        <p:spPr>
          <a:xfrm>
            <a:off x="5029200" y="3886200"/>
            <a:ext cx="1085222" cy="17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cxnSpLocks noChangeAspect="1"/>
          </p:cNvCxnSpPr>
          <p:nvPr/>
        </p:nvCxnSpPr>
        <p:spPr>
          <a:xfrm>
            <a:off x="1981200" y="2794994"/>
            <a:ext cx="0" cy="90000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>
            <a:spLocks noChangeAspect="1"/>
          </p:cNvSpPr>
          <p:nvPr/>
        </p:nvSpPr>
        <p:spPr>
          <a:xfrm>
            <a:off x="2997459" y="1875763"/>
            <a:ext cx="2310881" cy="2667344"/>
          </a:xfrm>
          <a:prstGeom prst="roundRect">
            <a:avLst/>
          </a:prstGeom>
          <a:solidFill>
            <a:schemeClr val="dk1">
              <a:alpha val="4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Black-Box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</a:t>
            </a:r>
            <a:endParaRPr kumimoji="1" lang="zh-CN" altLang="en-US" dirty="0"/>
          </a:p>
        </p:txBody>
      </p:sp>
      <p:sp>
        <p:nvSpPr>
          <p:cNvPr id="78" name="内容占位符 2"/>
          <p:cNvSpPr txBox="1">
            <a:spLocks/>
          </p:cNvSpPr>
          <p:nvPr/>
        </p:nvSpPr>
        <p:spPr bwMode="auto">
          <a:xfrm>
            <a:off x="609600" y="5055360"/>
            <a:ext cx="8229600" cy="147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Limited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18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kumimoji="1" lang="zh-CN" altLang="en-US" sz="18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18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access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detector(</a:t>
            </a:r>
            <a:r>
              <a:rPr kumimoji="1" lang="en-US" altLang="zh-CN" sz="1800" kern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Substitute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train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substitute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input-output</a:t>
            </a:r>
            <a:r>
              <a:rPr kumimoji="1" lang="zh-CN" altLang="en-US" sz="1800" kern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pairs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queried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target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black-box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system[1]</a:t>
            </a:r>
            <a:endParaRPr kumimoji="1" lang="en-US" altLang="zh-CN" sz="1800" kern="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malware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examples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18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powerful</a:t>
            </a:r>
            <a:r>
              <a:rPr kumimoji="1" lang="zh-CN" altLang="en-US" sz="18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kern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transferability</a:t>
            </a:r>
            <a:r>
              <a:rPr kumimoji="1" lang="en-US" altLang="zh-CN" sz="1800" kern="0" dirty="0" smtClean="0">
                <a:latin typeface="Times New Roman" charset="0"/>
                <a:ea typeface="Times New Roman" charset="0"/>
                <a:cs typeface="Times New Roman" charset="0"/>
              </a:rPr>
              <a:t>[2]</a:t>
            </a:r>
            <a:endParaRPr kumimoji="1" lang="en-US" altLang="zh-CN" sz="1800" kern="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2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49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Ensemble-based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Attack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7229"/>
            <a:ext cx="9144000" cy="2257932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Substitute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Training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4119791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Crafting</a:t>
            </a:r>
            <a:endParaRPr kumimoji="1" lang="zh-CN" altLang="en-US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62000" y="4838651"/>
            <a:ext cx="8153400" cy="147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Gradient-based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Approaches(FGSM[3],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I-FGSM[4],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RAND+FGSM[5]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Optimization-based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Approaches(L-BFGS[6]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err="1" smtClean="0">
                <a:latin typeface="Times New Roman" charset="0"/>
                <a:ea typeface="Times New Roman" charset="0"/>
                <a:cs typeface="Times New Roman" charset="0"/>
              </a:rPr>
              <a:t>Deepfool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[7],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err="1" smtClean="0">
                <a:latin typeface="Times New Roman" charset="0"/>
                <a:ea typeface="Times New Roman" charset="0"/>
                <a:cs typeface="Times New Roman" charset="0"/>
              </a:rPr>
              <a:t>Carlini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[8])</a:t>
            </a:r>
          </a:p>
          <a:p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Search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Heuristic(</a:t>
            </a:r>
            <a:r>
              <a:rPr kumimoji="1" lang="en-US" altLang="zh-CN" sz="2000" kern="0" dirty="0" err="1" smtClean="0">
                <a:latin typeface="Times New Roman" charset="0"/>
                <a:ea typeface="Times New Roman" charset="0"/>
                <a:cs typeface="Times New Roman" charset="0"/>
              </a:rPr>
              <a:t>EvadeHC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err="1" smtClean="0">
                <a:latin typeface="Times New Roman" charset="0"/>
                <a:ea typeface="Times New Roman" charset="0"/>
                <a:cs typeface="Times New Roman" charset="0"/>
              </a:rPr>
              <a:t>HsrMorpher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[9],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One-pixel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Attack[10])</a:t>
            </a:r>
          </a:p>
          <a:p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Generative Adversarial</a:t>
            </a:r>
            <a:r>
              <a:rPr kumimoji="1" lang="zh-CN" altLang="en-US" sz="2000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kern="0" dirty="0" smtClean="0">
                <a:latin typeface="Times New Roman" charset="0"/>
                <a:ea typeface="Times New Roman" charset="0"/>
                <a:cs typeface="Times New Roman" charset="0"/>
              </a:rPr>
              <a:t>Nets[11]</a:t>
            </a:r>
            <a:endParaRPr kumimoji="1" lang="zh-CN" altLang="en-US" sz="2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Ensemble-based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Attack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5775"/>
            <a:ext cx="7044266" cy="243840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Cascade/Parallel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Ensemble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67139" y="4267200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Relationship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Diversity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Transferability</a:t>
            </a:r>
            <a:endParaRPr kumimoji="1" lang="zh-CN" altLang="en-US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7800" y="5454134"/>
            <a:ext cx="22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Measures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Diversity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657600" y="4953000"/>
            <a:ext cx="304800" cy="1371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57447" y="5084802"/>
            <a:ext cx="103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Pairwise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79205" y="5971821"/>
            <a:ext cx="14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latin typeface="Times New Roman" charset="0"/>
                <a:ea typeface="Times New Roman" charset="0"/>
                <a:cs typeface="Times New Roman" charset="0"/>
              </a:rPr>
              <a:t>Non-Pairwise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5234609" y="4873144"/>
            <a:ext cx="99391" cy="8382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06887" y="4807766"/>
            <a:ext cx="17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Q</a:t>
            </a:r>
            <a:r>
              <a:rPr kumimoji="1" lang="zh-CN" alt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statistics</a:t>
            </a:r>
            <a:endParaRPr kumimoji="1" lang="zh-CN" altLang="en-US" sz="1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406887" y="5031479"/>
                <a:ext cx="21369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kumimoji="1" lang="zh-CN" altLang="en-US" sz="12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1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correlation</a:t>
                </a:r>
                <a:r>
                  <a:rPr kumimoji="1" lang="zh-CN" altLang="en-US" sz="1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1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coefficient</a:t>
                </a:r>
                <a:r>
                  <a:rPr kumimoji="1" lang="zh-CN" altLang="en-US" sz="1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endParaRPr kumimoji="1" lang="zh-CN" altLang="en-US" sz="12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87" y="5031479"/>
                <a:ext cx="213691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8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402069" y="5259144"/>
            <a:ext cx="1898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disagreement measure</a:t>
            </a:r>
            <a:endParaRPr kumimoji="1" lang="zh-CN" altLang="en-US" sz="1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99857" y="5486400"/>
            <a:ext cx="192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double-fault measure</a:t>
            </a:r>
            <a:endParaRPr kumimoji="1" lang="zh-CN" altLang="en-US" sz="1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5249849" y="5745556"/>
            <a:ext cx="94090" cy="8916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99857" y="5756360"/>
            <a:ext cx="192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entropy measure E</a:t>
            </a:r>
            <a:endParaRPr kumimoji="1" lang="zh-CN" altLang="en-US" sz="1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06887" y="5984516"/>
            <a:ext cx="192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 err="1" smtClean="0">
                <a:latin typeface="Times New Roman" charset="0"/>
                <a:ea typeface="Times New Roman" charset="0"/>
                <a:cs typeface="Times New Roman" charset="0"/>
              </a:rPr>
              <a:t>Kohavi-Wolpert</a:t>
            </a:r>
            <a:r>
              <a:rPr kumimoji="1" lang="en-US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 variance</a:t>
            </a:r>
            <a:endParaRPr kumimoji="1" lang="zh-CN" altLang="en-US" sz="1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5390453" y="6219684"/>
                <a:ext cx="2153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measure of “difficult” </a:t>
                </a:r>
                <a14:m>
                  <m:oMath xmlns:m="http://schemas.openxmlformats.org/officeDocument/2006/math">
                    <m:r>
                      <a:rPr kumimoji="1" lang="en-US" altLang="zh-CN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kumimoji="1" lang="en-US" altLang="zh-CN" sz="1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kumimoji="1" lang="zh-CN" altLang="en-US" sz="12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453" y="6219684"/>
                <a:ext cx="2153347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5398669" y="6416287"/>
            <a:ext cx="2153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mr-IN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……</a:t>
            </a:r>
            <a:endParaRPr kumimoji="1" lang="zh-CN" altLang="en-US" sz="1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3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GAN-based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Attack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MalGAN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86233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GAN-based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Attack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smtClean="0">
                <a:latin typeface="Times New Roman" charset="0"/>
                <a:ea typeface="Times New Roman" charset="0"/>
                <a:cs typeface="Times New Roman" charset="0"/>
              </a:rPr>
              <a:t>Generator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57200" y="3540125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Substitute</a:t>
            </a:r>
            <a:r>
              <a:rPr kumimoji="1" lang="zh-CN" altLang="en-US" kern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kern="0" dirty="0" smtClean="0">
                <a:latin typeface="Times New Roman" charset="0"/>
                <a:ea typeface="Times New Roman" charset="0"/>
                <a:cs typeface="Times New Roman" charset="0"/>
              </a:rPr>
              <a:t>Detector</a:t>
            </a:r>
            <a:endParaRPr kumimoji="1" lang="zh-CN" altLang="en-US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295400" y="4648200"/>
                <a:ext cx="6019800" cy="3325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𝐵𝐵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𝐵𝑒𝑛𝑖𝑔𝑛</m:t>
                            </m:r>
                          </m:sub>
                        </m:sSub>
                      </m:sub>
                    </m:sSub>
                    <m:r>
                      <a:rPr kumimoji="1" lang="en-US" altLang="zh-CN" i="1" dirty="0" smtClean="0">
                        <a:latin typeface="Cambria Math" charset="0"/>
                      </a:rPr>
                      <m:t> </m:t>
                    </m:r>
                    <m:func>
                      <m:funcPr>
                        <m:ctrlPr>
                          <a:rPr kumimoji="1" lang="en-US" altLang="zh-CN" i="1" dirty="0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0" dirty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(1−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𝐵𝐵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𝑀𝑎𝑙𝑤𝑎𝑟𝑒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648200"/>
                <a:ext cx="6019800" cy="332592"/>
              </a:xfrm>
              <a:prstGeom prst="rect">
                <a:avLst/>
              </a:prstGeom>
              <a:blipFill rotWithShape="0">
                <a:blip r:embed="rId2"/>
                <a:stretch>
                  <a:fillRect l="-1317" t="-122222" r="-1317" b="-135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295400" y="2600128"/>
                <a:ext cx="4996561" cy="33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𝐺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𝑀𝑎𝑙𝑤𝑎𝑟𝑒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, 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𝑢𝑛𝑖𝑓𝑜𝑟𝑚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[0,1)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600128"/>
                <a:ext cx="4996561" cy="333746"/>
              </a:xfrm>
              <a:prstGeom prst="rect">
                <a:avLst/>
              </a:prstGeom>
              <a:blipFill rotWithShape="0">
                <a:blip r:embed="rId3"/>
                <a:stretch>
                  <a:fillRect l="-366" t="-57407" r="-1099" b="-10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323033" y="2049059"/>
                <a:ext cx="2754024" cy="330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dirty="0" smtClean="0"/>
                  <a:t>(</a:t>
                </a:r>
                <a:r>
                  <a:rPr kumimoji="1" lang="en-US" altLang="zh-CN" i="1" dirty="0"/>
                  <a:t>m</a:t>
                </a:r>
                <a:r>
                  <a:rPr kumimoji="1" lang="en-US" altLang="zh-CN" i="1" dirty="0" smtClean="0"/>
                  <a:t>, z</a:t>
                </a:r>
                <a:r>
                  <a:rPr kumimoji="1" lang="en-US" altLang="zh-CN" dirty="0" smtClean="0"/>
                  <a:t>)=max(</a:t>
                </a:r>
                <a:r>
                  <a:rPr kumimoji="1" lang="en-US" altLang="zh-CN" i="1" dirty="0" smtClean="0"/>
                  <a:t>m, o</a:t>
                </a:r>
                <a:r>
                  <a:rPr kumimoji="1" lang="en-US" altLang="zh-CN" dirty="0" smtClean="0"/>
                  <a:t>)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33" y="2049059"/>
                <a:ext cx="2754024" cy="330603"/>
              </a:xfrm>
              <a:prstGeom prst="rect">
                <a:avLst/>
              </a:prstGeom>
              <a:blipFill rotWithShape="0">
                <a:blip r:embed="rId4"/>
                <a:stretch>
                  <a:fillRect l="-1991" t="-120370" r="-4425" b="-137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676400" y="5171958"/>
                <a:ext cx="6019800" cy="3325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𝐵𝐵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𝐵𝑒𝑛𝑖𝑔𝑛</m:t>
                            </m:r>
                          </m:sub>
                        </m:sSub>
                      </m:sub>
                    </m:sSub>
                    <m:r>
                      <a:rPr kumimoji="1" lang="en-US" altLang="zh-CN" i="1" dirty="0" smtClean="0">
                        <a:latin typeface="Cambria Math" charset="0"/>
                      </a:rPr>
                      <m:t> </m:t>
                    </m:r>
                    <m:func>
                      <m:funcPr>
                        <m:ctrlPr>
                          <a:rPr kumimoji="1" lang="en-US" altLang="zh-CN" i="1" dirty="0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0" dirty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(1−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𝐵𝐵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𝑀𝑎𝑙𝑤𝑎𝑟𝑒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))</m:t>
                        </m:r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71958"/>
                <a:ext cx="6019800" cy="332592"/>
              </a:xfrm>
              <a:prstGeom prst="rect">
                <a:avLst/>
              </a:prstGeom>
              <a:blipFill rotWithShape="0">
                <a:blip r:embed="rId5"/>
                <a:stretch>
                  <a:fillRect l="-810" t="-118182" b="-13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34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GAN-based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Attack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8ACB15-0BBF-4468-81CA-C59C0B34A91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Training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MalGAN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00330"/>
            <a:ext cx="58039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34639</TotalTime>
  <Words>646</Words>
  <Application>Microsoft Macintosh PowerPoint</Application>
  <PresentationFormat>全屏显示(4:3)</PresentationFormat>
  <Paragraphs>115</Paragraphs>
  <Slides>16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Cambria Math</vt:lpstr>
      <vt:lpstr>Times New Roman</vt:lpstr>
      <vt:lpstr>Wingdings</vt:lpstr>
      <vt:lpstr>ヒラギノ角ゴ Pro W3</vt:lpstr>
      <vt:lpstr>华文新魏</vt:lpstr>
      <vt:lpstr>宋体</vt:lpstr>
      <vt:lpstr>Arial</vt:lpstr>
      <vt:lpstr>Default Design</vt:lpstr>
      <vt:lpstr>Image</vt:lpstr>
      <vt:lpstr>Generating Adversarial Malware Examples for Black-Box Attacks Based on GAN </vt:lpstr>
      <vt:lpstr>Outline</vt:lpstr>
      <vt:lpstr>Background</vt:lpstr>
      <vt:lpstr>Background</vt:lpstr>
      <vt:lpstr>Ensemble-based Attack Strategy</vt:lpstr>
      <vt:lpstr>Ensemble-based Attack Strategy</vt:lpstr>
      <vt:lpstr>GAN-based Attack Strategy</vt:lpstr>
      <vt:lpstr>GAN-based Attack Strategy</vt:lpstr>
      <vt:lpstr>GAN-based Attack Strategy</vt:lpstr>
      <vt:lpstr>Experimental Results</vt:lpstr>
      <vt:lpstr>Experimental Results</vt:lpstr>
      <vt:lpstr>Experimental Results</vt:lpstr>
      <vt:lpstr>Experimental Results</vt:lpstr>
      <vt:lpstr>Conclusion and Future Work</vt:lpstr>
      <vt:lpstr>References</vt:lpstr>
      <vt:lpstr>PowerPoint 演示文稿</vt:lpstr>
    </vt:vector>
  </TitlesOfParts>
  <Company>Arizona State University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Presentation Title</dc:title>
  <dc:creator>Jun Liu</dc:creator>
  <cp:lastModifiedBy>Microsoft Office 用户</cp:lastModifiedBy>
  <cp:revision>3384</cp:revision>
  <cp:lastPrinted>2008-08-18T20:17:49Z</cp:lastPrinted>
  <dcterms:created xsi:type="dcterms:W3CDTF">2008-03-24T20:59:17Z</dcterms:created>
  <dcterms:modified xsi:type="dcterms:W3CDTF">2017-12-21T10:57:48Z</dcterms:modified>
</cp:coreProperties>
</file>